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7"/>
  </p:notesMasterIdLst>
  <p:handoutMasterIdLst>
    <p:handoutMasterId r:id="rId158"/>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403" r:id="rId26"/>
    <p:sldId id="913" r:id="rId27"/>
    <p:sldId id="967" r:id="rId28"/>
    <p:sldId id="864" r:id="rId29"/>
    <p:sldId id="875" r:id="rId30"/>
    <p:sldId id="862"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40" r:id="rId62"/>
    <p:sldId id="939" r:id="rId63"/>
    <p:sldId id="935" r:id="rId64"/>
    <p:sldId id="941" r:id="rId65"/>
    <p:sldId id="942" r:id="rId66"/>
    <p:sldId id="943" r:id="rId67"/>
    <p:sldId id="957" r:id="rId68"/>
    <p:sldId id="944" r:id="rId69"/>
    <p:sldId id="945" r:id="rId70"/>
    <p:sldId id="898" r:id="rId71"/>
    <p:sldId id="896" r:id="rId72"/>
    <p:sldId id="891" r:id="rId73"/>
    <p:sldId id="902" r:id="rId74"/>
    <p:sldId id="901" r:id="rId75"/>
    <p:sldId id="892" r:id="rId76"/>
    <p:sldId id="946" r:id="rId77"/>
    <p:sldId id="947" r:id="rId78"/>
    <p:sldId id="948" r:id="rId79"/>
    <p:sldId id="949" r:id="rId80"/>
    <p:sldId id="959" r:id="rId81"/>
    <p:sldId id="958"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979" r:id="rId100"/>
    <p:sldId id="980" r:id="rId101"/>
    <p:sldId id="981" r:id="rId102"/>
    <p:sldId id="982" r:id="rId103"/>
    <p:sldId id="972" r:id="rId104"/>
    <p:sldId id="983" r:id="rId105"/>
    <p:sldId id="974" r:id="rId106"/>
    <p:sldId id="975" r:id="rId107"/>
    <p:sldId id="976" r:id="rId108"/>
    <p:sldId id="977" r:id="rId109"/>
    <p:sldId id="996" r:id="rId110"/>
    <p:sldId id="866" r:id="rId111"/>
    <p:sldId id="997" r:id="rId112"/>
    <p:sldId id="998" r:id="rId113"/>
    <p:sldId id="1005" r:id="rId114"/>
    <p:sldId id="1002" r:id="rId115"/>
    <p:sldId id="1003" r:id="rId116"/>
    <p:sldId id="1004" r:id="rId117"/>
    <p:sldId id="867" r:id="rId118"/>
    <p:sldId id="907" r:id="rId119"/>
    <p:sldId id="1007" r:id="rId120"/>
    <p:sldId id="909" r:id="rId121"/>
    <p:sldId id="872" r:id="rId122"/>
    <p:sldId id="1009" r:id="rId123"/>
    <p:sldId id="1008" r:id="rId124"/>
    <p:sldId id="873" r:id="rId125"/>
    <p:sldId id="1010" r:id="rId126"/>
    <p:sldId id="1011" r:id="rId127"/>
    <p:sldId id="1012" r:id="rId128"/>
    <p:sldId id="964" r:id="rId129"/>
    <p:sldId id="1014" r:id="rId130"/>
    <p:sldId id="1019" r:id="rId131"/>
    <p:sldId id="1015" r:id="rId132"/>
    <p:sldId id="1016" r:id="rId133"/>
    <p:sldId id="1017" r:id="rId134"/>
    <p:sldId id="1018" r:id="rId135"/>
    <p:sldId id="1020" r:id="rId136"/>
    <p:sldId id="1028" r:id="rId137"/>
    <p:sldId id="1027" r:id="rId138"/>
    <p:sldId id="1022" r:id="rId139"/>
    <p:sldId id="1023" r:id="rId140"/>
    <p:sldId id="1031" r:id="rId141"/>
    <p:sldId id="1030" r:id="rId142"/>
    <p:sldId id="1024" r:id="rId143"/>
    <p:sldId id="1025" r:id="rId144"/>
    <p:sldId id="910" r:id="rId145"/>
    <p:sldId id="911" r:id="rId146"/>
    <p:sldId id="865" r:id="rId147"/>
    <p:sldId id="414" r:id="rId148"/>
    <p:sldId id="995" r:id="rId149"/>
    <p:sldId id="1032" r:id="rId150"/>
    <p:sldId id="1033" r:id="rId151"/>
    <p:sldId id="1034" r:id="rId152"/>
    <p:sldId id="1035" r:id="rId153"/>
    <p:sldId id="1036" r:id="rId154"/>
    <p:sldId id="1037" r:id="rId155"/>
    <p:sldId id="1006" r:id="rId1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3A3FF"/>
    <a:srgbClr val="C30D3E"/>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433" autoAdjust="0"/>
  </p:normalViewPr>
  <p:slideViewPr>
    <p:cSldViewPr snapToGrid="0">
      <p:cViewPr>
        <p:scale>
          <a:sx n="140" d="100"/>
          <a:sy n="140" d="100"/>
        </p:scale>
        <p:origin x="416" y="15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69</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29</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hyperlink" Target="https://hesim-dev.github.io/ispor-short-course/articles/decision-analysis.html" TargetMode="Externa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 </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2.0092   1.9239   2.0983   0.0445       NA        NA       NA</a:t>
            </a:r>
          </a:p>
          <a:p>
            <a:r>
              <a:rPr lang="en-US" sz="1100" dirty="0">
                <a:latin typeface="Lucida Console" panose="020B0609040504020204" pitchFamily="49" charset="0"/>
              </a:rPr>
              <a:t>scale                  NA    11.5552  11.0417  12.0926   0.2680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-0.4938  -0.5466  -0.4410   0.0269   0.6103    0.5789   0.6434</a:t>
            </a:r>
          </a:p>
          <a:p>
            <a:r>
              <a:rPr lang="en-US" sz="1100" dirty="0">
                <a:latin typeface="Lucida Console" panose="020B0609040504020204" pitchFamily="49" charset="0"/>
              </a:rPr>
              <a:t>female             0.4905     0.3079   0.2556   0.3602   0.0267   1.3606    1.2913   1.4336</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1410,  Censored: 590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-4415.743,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8839.485</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2.7989   2.5839   3.0317   0.1141       NA        NA       NA</a:t>
            </a:r>
          </a:p>
          <a:p>
            <a:r>
              <a:rPr lang="en-US" sz="1100" dirty="0">
                <a:latin typeface="Lucida Console" panose="020B0609040504020204" pitchFamily="49" charset="0"/>
              </a:rPr>
              <a:t>scale                  NA    18.8317  17.4574  20.3142   0.7281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0.5135    -0.5237  -0.6013  -0.4460   0.0396   0.5924    0.5481   0.6402</a:t>
            </a:r>
          </a:p>
          <a:p>
            <a:r>
              <a:rPr lang="en-US" sz="1100" dirty="0">
                <a:latin typeface="Lucida Console" panose="020B0609040504020204" pitchFamily="49" charset="0"/>
              </a:rPr>
              <a:t>female             0.4905     0.3684   0.2920   0.4448   0.0390   1.4454    1.3391   1.5601</a:t>
            </a:r>
          </a:p>
          <a:p>
            <a:endParaRPr lang="en-US" sz="1100" dirty="0">
              <a:latin typeface="Lucida Console" panose="020B0609040504020204" pitchFamily="49" charset="0"/>
            </a:endParaRPr>
          </a:p>
          <a:p>
            <a:r>
              <a:rPr lang="en-US" sz="1100" dirty="0">
                <a:latin typeface="Lucida Console" panose="020B0609040504020204" pitchFamily="49" charset="0"/>
              </a:rPr>
              <a:t>N = 2000,  Events: 360,  Censored: 1640</a:t>
            </a:r>
          </a:p>
          <a:p>
            <a:r>
              <a:rPr lang="en-US" sz="1100" dirty="0">
                <a:latin typeface="Lucida Console" panose="020B0609040504020204" pitchFamily="49" charset="0"/>
              </a:rPr>
              <a:t>Total time at risk: 16470.01</a:t>
            </a:r>
          </a:p>
          <a:p>
            <a:r>
              <a:rPr lang="en-US" sz="1100" dirty="0">
                <a:latin typeface="Lucida Console" panose="020B0609040504020204" pitchFamily="49" charset="0"/>
              </a:rPr>
              <a:t>Log-likelihood = -1487.016,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2982.032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970044"/>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3.3590   3.1152   3.6218   0.1291       NA        NA       NA</a:t>
            </a:r>
          </a:p>
          <a:p>
            <a:r>
              <a:rPr lang="en-US" sz="1100" dirty="0">
                <a:latin typeface="Lucida Console" panose="020B0609040504020204" pitchFamily="49" charset="0"/>
              </a:rPr>
              <a:t>scale                  NA    15.9131  14.4696  17.5005   0.7721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0.5582    -0.5256  -0.6249  -0.4263   0.0507   0.5912    0.5353   0.6529</a:t>
            </a:r>
          </a:p>
          <a:p>
            <a:r>
              <a:rPr lang="en-US" sz="1100" dirty="0">
                <a:latin typeface="Lucida Console" panose="020B0609040504020204" pitchFamily="49" charset="0"/>
              </a:rPr>
              <a:t>female             0.4624     0.3188   0.2500   0.3876   0.0351   1.3755    1.2840   1.4735</a:t>
            </a:r>
          </a:p>
          <a:p>
            <a:endParaRPr lang="en-US" sz="1100" dirty="0">
              <a:latin typeface="Lucida Console" panose="020B0609040504020204" pitchFamily="49" charset="0"/>
            </a:endParaRPr>
          </a:p>
          <a:p>
            <a:r>
              <a:rPr lang="en-US" sz="1100" dirty="0">
                <a:latin typeface="Lucida Console" panose="020B0609040504020204" pitchFamily="49" charset="0"/>
              </a:rPr>
              <a:t>N = 1410,  Events: 408,  Censored: 1002</a:t>
            </a:r>
          </a:p>
          <a:p>
            <a:r>
              <a:rPr lang="en-US" sz="1100" dirty="0">
                <a:latin typeface="Lucida Console" panose="020B0609040504020204" pitchFamily="49" charset="0"/>
              </a:rPr>
              <a:t>Total time at risk: 9686.425</a:t>
            </a:r>
          </a:p>
          <a:p>
            <a:r>
              <a:rPr lang="en-US" sz="1100" dirty="0">
                <a:latin typeface="Lucida Console" panose="020B0609040504020204" pitchFamily="49" charset="0"/>
              </a:rPr>
              <a:t>Log-likelihood = -1282.551,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2573.101</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067147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chemeClr val="tx2"/>
                </a:solidFill>
                <a:latin typeface="Lucida Console" panose="020B0609040504020204" pitchFamily="49" charset="0"/>
              </a:rPr>
              <a:t>utility_tbl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medcost_tbl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drugcost_tbl</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4F085CEB-1EED-F847-A7AE-D632C4F21F46}"/>
              </a:ext>
            </a:extLst>
          </p:cNvPr>
          <p:cNvSpPr>
            <a:spLocks noGrp="1"/>
          </p:cNvSpPr>
          <p:nvPr>
            <p:ph idx="1"/>
          </p:nvPr>
        </p:nvSpPr>
        <p:spPr/>
        <p:txBody>
          <a:bodyPr/>
          <a:lstStyle/>
          <a:p>
            <a:r>
              <a:rPr lang="en-US" dirty="0"/>
              <a:t>Economic models in </a:t>
            </a:r>
            <a:r>
              <a:rPr lang="en-US" sz="1600" dirty="0" err="1">
                <a:solidFill>
                  <a:schemeClr val="accent2"/>
                </a:solidFill>
                <a:latin typeface="Lucida Console" panose="020B0609040504020204" pitchFamily="49" charset="0"/>
                <a:ea typeface="+mj-ea"/>
              </a:rPr>
              <a:t>hesim</a:t>
            </a:r>
            <a:r>
              <a:rPr lang="en-US" dirty="0"/>
              <a:t> can be constructed in one of two ways</a:t>
            </a:r>
          </a:p>
          <a:p>
            <a:pPr lvl="1"/>
            <a:r>
              <a:rPr lang="en-US" dirty="0"/>
              <a:t>Defining the model using </a:t>
            </a:r>
            <a:r>
              <a:rPr lang="en-US" sz="1400" dirty="0" err="1">
                <a:solidFill>
                  <a:schemeClr val="accent3"/>
                </a:solidFill>
                <a:latin typeface="Lucida Console" panose="020B0609040504020204" pitchFamily="49" charset="0"/>
              </a:rPr>
              <a:t>define_model</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400050" lvl="2" indent="0">
              <a:buNone/>
            </a:pPr>
            <a:r>
              <a:rPr lang="en-US" sz="1200" dirty="0"/>
              <a:t>(See Markov cohort model)</a:t>
            </a:r>
          </a:p>
          <a:p>
            <a:pPr lvl="1"/>
            <a:r>
              <a:rPr lang="en-US" dirty="0"/>
              <a:t>With explicit statistical models</a:t>
            </a:r>
          </a:p>
          <a:p>
            <a:pPr marL="400050" lvl="2" indent="0">
              <a:buNone/>
            </a:pPr>
            <a:r>
              <a:rPr lang="en-US" sz="1200" dirty="0"/>
              <a:t>(Approached used here)</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Tree>
    <p:extLst>
      <p:ext uri="{BB962C8B-B14F-4D97-AF65-F5344CB8AC3E}">
        <p14:creationId xmlns:p14="http://schemas.microsoft.com/office/powerpoint/2010/main" val="2276122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114773"/>
            <a:ext cx="6177518" cy="430887"/>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transmod_data</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9" y="1619136"/>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372545"/>
            <a:ext cx="6177517" cy="769441"/>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chemeClr val="tx2"/>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chemeClr val="tx2"/>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chemeClr val="tx2"/>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chemeClr val="tx2"/>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8.101158</a:t>
            </a:r>
          </a:p>
          <a:p>
            <a:r>
              <a:rPr lang="en-US" sz="800" dirty="0">
                <a:latin typeface="Lucida Console" panose="020B0609040504020204" pitchFamily="49" charset="0"/>
              </a:rPr>
              <a:t>2:      1           1          1      1    2  3     1   8.101158 19.453873</a:t>
            </a:r>
          </a:p>
          <a:p>
            <a:r>
              <a:rPr lang="en-US" sz="800" dirty="0">
                <a:latin typeface="Lucida Console" panose="020B0609040504020204" pitchFamily="49" charset="0"/>
              </a:rPr>
              <a:t>3:      1           1          2      1    1  2     0   0.000000  8.909675</a:t>
            </a:r>
          </a:p>
          <a:p>
            <a:r>
              <a:rPr lang="en-US" sz="800" dirty="0">
                <a:latin typeface="Lucida Console" panose="020B0609040504020204" pitchFamily="49" charset="0"/>
              </a:rPr>
              <a:t>4:      1           1          2      1    2  3     1   8.909675 19.082914</a:t>
            </a:r>
          </a:p>
          <a:p>
            <a:r>
              <a:rPr lang="en-US" sz="800" dirty="0">
                <a:latin typeface="Lucida Console" panose="020B0609040504020204" pitchFamily="49" charset="0"/>
              </a:rPr>
              <a:t>5:      1           1          3      1    1  2     0   0.000000 10.934205</a:t>
            </a:r>
          </a:p>
          <a:p>
            <a:r>
              <a:rPr lang="en-US" sz="800" dirty="0">
                <a:latin typeface="Lucida Console" panose="020B0609040504020204" pitchFamily="49" charset="0"/>
              </a:rPr>
              <a:t>6:      1           1          3      1    2  3     1  10.934205 28.577704</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Semi-Markov multi-state model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1249221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4580021" cy="3388113"/>
          </a:xfrm>
        </p:spPr>
        <p:txBody>
          <a:bodyPr>
            <a:normAutofit fontScale="92500" lnSpcReduction="20000"/>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a:t>
            </a:r>
          </a:p>
          <a:p>
            <a:pPr lvl="1"/>
            <a:r>
              <a:rPr lang="en-US" dirty="0"/>
              <a:t>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pic>
        <p:nvPicPr>
          <p:cNvPr id="5" name="Picture 4">
            <a:extLst>
              <a:ext uri="{FF2B5EF4-FFF2-40B4-BE49-F238E27FC236}">
                <a16:creationId xmlns:a16="http://schemas.microsoft.com/office/drawing/2014/main" id="{40D487AC-D004-A04B-96BD-85659D62A6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2680" y="1143000"/>
            <a:ext cx="3703307" cy="2311174"/>
          </a:xfrm>
          <a:prstGeom prst="rect">
            <a:avLst/>
          </a:prstGeom>
        </p:spPr>
      </p:pic>
    </p:spTree>
    <p:extLst>
      <p:ext uri="{BB962C8B-B14F-4D97-AF65-F5344CB8AC3E}">
        <p14:creationId xmlns:p14="http://schemas.microsoft.com/office/powerpoint/2010/main" val="310731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fontScale="70000" lnSpcReduction="20000"/>
          </a:bodyPr>
          <a:lstStyle/>
          <a:p>
            <a:pPr marL="342900" indent="-342900">
              <a:buFont typeface="+mj-lt"/>
              <a:buAutoNum type="arabicPeriod"/>
            </a:pPr>
            <a:r>
              <a:rPr lang="en-US" dirty="0"/>
              <a:t>Model set-up</a:t>
            </a:r>
          </a:p>
          <a:p>
            <a:pPr marL="563562" lvl="1" indent="-342900"/>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hesim_data</a:t>
            </a:r>
            <a:r>
              <a:rPr lang="en-US" sz="14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sz="1400" dirty="0"/>
              <a:t>Survival models: </a:t>
            </a:r>
            <a:r>
              <a:rPr lang="en-US" sz="1400" dirty="0" err="1">
                <a:solidFill>
                  <a:schemeClr val="accent3"/>
                </a:solidFill>
                <a:latin typeface="Lucida Console" panose="020B0609040504020204" pitchFamily="49" charset="0"/>
              </a:rPr>
              <a:t>flexsurv</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flexsurvreg</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flexsurvreg_list</a:t>
            </a:r>
            <a:r>
              <a:rPr lang="en-US" sz="1400" dirty="0">
                <a:solidFill>
                  <a:schemeClr val="accent3"/>
                </a:solidFill>
                <a:latin typeface="Lucida Console" panose="020B0609040504020204" pitchFamily="49" charset="0"/>
              </a:rPr>
              <a:t>()</a:t>
            </a:r>
          </a:p>
          <a:p>
            <a:pPr marL="563562" lvl="1" indent="-342900"/>
            <a:r>
              <a:rPr lang="en-US" sz="1400" dirty="0"/>
              <a:t>Utility and costs: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stateval_tbl</a:t>
            </a:r>
            <a:r>
              <a:rPr lang="en-US" sz="1400" dirty="0">
                <a:solidFill>
                  <a:schemeClr val="accent3"/>
                </a:solidFill>
                <a:latin typeface="Lucida Console" panose="020B0609040504020204" pitchFamily="49" charset="0"/>
              </a:rPr>
              <a:t>() </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sz="1400" dirty="0"/>
              <a:t>Survival models: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::expand(),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create_PsmCurves</a:t>
            </a:r>
            <a:r>
              <a:rPr lang="en-US" sz="1400" dirty="0">
                <a:solidFill>
                  <a:schemeClr val="accent3"/>
                </a:solidFill>
                <a:latin typeface="Lucida Console" panose="020B0609040504020204" pitchFamily="49" charset="0"/>
              </a:rPr>
              <a:t>()</a:t>
            </a:r>
          </a:p>
          <a:p>
            <a:pPr marL="785812" lvl="2" indent="-342900"/>
            <a:r>
              <a:rPr lang="en-US" sz="1400" dirty="0"/>
              <a:t>Utility and costs: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create_StateVals</a:t>
            </a:r>
            <a:r>
              <a:rPr lang="en-US" sz="1400" dirty="0">
                <a:solidFill>
                  <a:schemeClr val="accent3"/>
                </a:solidFill>
                <a:latin typeface="Lucida Console" panose="020B0609040504020204" pitchFamily="49" charset="0"/>
              </a:rPr>
              <a:t>()</a:t>
            </a:r>
          </a:p>
          <a:p>
            <a:pPr marL="785812" lvl="2" indent="-342900"/>
            <a:r>
              <a:rPr lang="en-US" sz="1400" dirty="0"/>
              <a:t>Combine disease progression, cost, and utility: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Psm$new</a:t>
            </a:r>
            <a:r>
              <a:rPr lang="en-US" sz="14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sz="1400" dirty="0"/>
              <a:t>Survival curves </a:t>
            </a:r>
            <a:r>
              <a:rPr lang="en-US" sz="1400" dirty="0" err="1">
                <a:latin typeface="Lucida Console" panose="020B0609040504020204" pitchFamily="49" charset="0"/>
              </a:rPr>
              <a:t>econmod$sim_survival</a:t>
            </a:r>
            <a:r>
              <a:rPr lang="en-US" sz="1400" dirty="0">
                <a:latin typeface="Lucida Console" panose="020B0609040504020204" pitchFamily="49" charset="0"/>
              </a:rPr>
              <a:t>()</a:t>
            </a:r>
          </a:p>
          <a:p>
            <a:pPr marL="785812" lvl="2" indent="-342900"/>
            <a:r>
              <a:rPr lang="en-US" sz="1400" dirty="0"/>
              <a:t>Health state probabilities: </a:t>
            </a:r>
            <a:r>
              <a:rPr lang="en-US" sz="1400" dirty="0" err="1">
                <a:latin typeface="Lucida Console" panose="020B0609040504020204" pitchFamily="49" charset="0"/>
              </a:rPr>
              <a:t>econmod$sim_stateprobs</a:t>
            </a:r>
            <a:r>
              <a:rPr lang="en-US" sz="1400" dirty="0">
                <a:latin typeface="Lucida Console" panose="020B0609040504020204" pitchFamily="49" charset="0"/>
              </a:rPr>
              <a:t>()</a:t>
            </a:r>
          </a:p>
          <a:p>
            <a:pPr marL="785812" lvl="2" indent="-342900"/>
            <a:r>
              <a:rPr lang="en-US" sz="1400" dirty="0"/>
              <a:t>Utility and costs: </a:t>
            </a:r>
            <a:r>
              <a:rPr lang="en-US" sz="1400" dirty="0" err="1">
                <a:latin typeface="Lucida Console" panose="020B0609040504020204" pitchFamily="49" charset="0"/>
              </a:rPr>
              <a:t>econmod$sim_costs</a:t>
            </a:r>
            <a:r>
              <a:rPr lang="en-US" sz="1400" dirty="0">
                <a:latin typeface="Lucida Console" panose="020B0609040504020204" pitchFamily="49" charset="0"/>
              </a:rPr>
              <a:t>(), </a:t>
            </a:r>
            <a:r>
              <a:rPr lang="en-US" sz="1400" dirty="0" err="1">
                <a:latin typeface="Lucida Console" panose="020B0609040504020204" pitchFamily="49" charset="0"/>
              </a:rPr>
              <a:t>econmod$sim_qalys</a:t>
            </a:r>
            <a:r>
              <a:rPr lang="en-US" sz="1400" dirty="0">
                <a:latin typeface="Lucida Console" panose="020B0609040504020204" pitchFamily="49" charset="0"/>
              </a:rPr>
              <a:t>()</a:t>
            </a:r>
          </a:p>
          <a:p>
            <a:pPr marL="342900" indent="-342900">
              <a:buFont typeface="+mj-lt"/>
              <a:buAutoNum type="arabicPeriod"/>
            </a:pPr>
            <a:r>
              <a:rPr lang="en-US" dirty="0"/>
              <a:t>Cost-effectiveness analysis</a:t>
            </a:r>
          </a:p>
          <a:p>
            <a:pPr marL="563562" lvl="1" indent="-342900"/>
            <a:r>
              <a:rPr lang="en-US" sz="1400" dirty="0" err="1">
                <a:solidFill>
                  <a:schemeClr val="accent3"/>
                </a:solidFill>
                <a:latin typeface="Lucida Console" panose="020B0609040504020204" pitchFamily="49" charset="0"/>
              </a:rPr>
              <a:t>econmod$summarize</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hesim</a:t>
            </a:r>
            <a:r>
              <a:rPr lang="en-US" sz="1400" dirty="0">
                <a:solidFill>
                  <a:schemeClr val="accent3"/>
                </a:solidFill>
                <a:latin typeface="Lucida Console" panose="020B0609040504020204" pitchFamily="49" charset="0"/>
              </a:rPr>
              <a:t>::</a:t>
            </a:r>
            <a:r>
              <a:rPr lang="en-US" sz="1400" dirty="0" err="1">
                <a:solidFill>
                  <a:schemeClr val="accent3"/>
                </a:solidFill>
                <a:latin typeface="Lucida Console" panose="020B0609040504020204" pitchFamily="49" charset="0"/>
              </a:rPr>
              <a:t>icer_tbl</a:t>
            </a:r>
            <a:r>
              <a:rPr lang="en-US" sz="1400" dirty="0">
                <a:solidFill>
                  <a:schemeClr val="accent3"/>
                </a:solidFill>
                <a:latin typeface="Lucida Console" panose="020B0609040504020204" pitchFamily="49" charset="0"/>
              </a:rPr>
              <a:t>()</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Tree>
    <p:extLst>
      <p:ext uri="{BB962C8B-B14F-4D97-AF65-F5344CB8AC3E}">
        <p14:creationId xmlns:p14="http://schemas.microsoft.com/office/powerpoint/2010/main" val="385241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a:xfrm>
            <a:off x="601579" y="1925053"/>
            <a:ext cx="7616825" cy="1143000"/>
          </a:xfrm>
        </p:spPr>
        <p:txBody>
          <a:bodyPr/>
          <a:lstStyle/>
          <a:p>
            <a:r>
              <a:rPr lang="en-US" dirty="0">
                <a:solidFill>
                  <a:srgbClr val="C30D3E"/>
                </a:solidFill>
                <a:latin typeface="+mj-lt"/>
                <a:ea typeface="+mn-ea"/>
                <a:cs typeface="+mn-cs"/>
              </a:rPr>
              <a:t>Demonstration: Partitioned survival model</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Tree>
    <p:extLst>
      <p:ext uri="{BB962C8B-B14F-4D97-AF65-F5344CB8AC3E}">
        <p14:creationId xmlns:p14="http://schemas.microsoft.com/office/powerpoint/2010/main" val="3348257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162F4-4EBF-154B-8AE7-A04AF1BC07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TextBox 4">
            <a:extLst>
              <a:ext uri="{FF2B5EF4-FFF2-40B4-BE49-F238E27FC236}">
                <a16:creationId xmlns:a16="http://schemas.microsoft.com/office/drawing/2014/main" id="{2781721F-5A4E-584B-8300-0E9E988E8359}"/>
              </a:ext>
            </a:extLst>
          </p:cNvPr>
          <p:cNvSpPr txBox="1"/>
          <p:nvPr/>
        </p:nvSpPr>
        <p:spPr>
          <a:xfrm>
            <a:off x="2968483" y="2176776"/>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CEA formulas, NMB </a:t>
            </a:r>
            <a:r>
              <a:rPr lang="en-US" sz="1600" dirty="0" err="1">
                <a:solidFill>
                  <a:schemeClr val="tx1"/>
                </a:solidFill>
              </a:rPr>
              <a:t>etc</a:t>
            </a:r>
            <a:endParaRPr lang="en-US" sz="1600" dirty="0">
              <a:solidFill>
                <a:schemeClr val="tx1"/>
              </a:solidFill>
            </a:endParaRPr>
          </a:p>
        </p:txBody>
      </p:sp>
    </p:spTree>
    <p:extLst>
      <p:ext uri="{BB962C8B-B14F-4D97-AF65-F5344CB8AC3E}">
        <p14:creationId xmlns:p14="http://schemas.microsoft.com/office/powerpoint/2010/main" val="4123531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chemeClr val="tx2"/>
                </a:solidFill>
                <a:latin typeface="Lucida Console" panose="020B0609040504020204" pitchFamily="49" charset="0"/>
              </a:rPr>
              <a:t>ce_sim</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cea_pw_out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chemeClr val="tx2"/>
                </a:solidFill>
                <a:latin typeface="Lucida Console" panose="020B0609040504020204" pitchFamily="49" charset="0"/>
              </a:rPr>
              <a:t>cea_out</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4" name="Rectangle 3">
            <a:extLst>
              <a:ext uri="{FF2B5EF4-FFF2-40B4-BE49-F238E27FC236}">
                <a16:creationId xmlns:a16="http://schemas.microsoft.com/office/drawing/2014/main" id="{8514F2CE-E68C-FE4E-8363-1F94748FCD18}"/>
              </a:ext>
            </a:extLst>
          </p:cNvPr>
          <p:cNvSpPr/>
          <p:nvPr/>
        </p:nvSpPr>
        <p:spPr>
          <a:xfrm>
            <a:off x="457200" y="1143000"/>
            <a:ext cx="1459054"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$ceac</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1A1CB988-2A6F-0B47-9A6F-C08B00923FB9}"/>
              </a:ext>
            </a:extLst>
          </p:cNvPr>
          <p:cNvSpPr/>
          <p:nvPr/>
        </p:nvSpPr>
        <p:spPr>
          <a:xfrm>
            <a:off x="457200" y="1826741"/>
            <a:ext cx="4572000" cy="2231380"/>
          </a:xfrm>
          <a:prstGeom prst="rect">
            <a:avLst/>
          </a:prstGeom>
        </p:spPr>
        <p:txBody>
          <a:bodyPr>
            <a:spAutoFit/>
          </a:bodyPr>
          <a:lstStyle/>
          <a:p>
            <a:r>
              <a:rPr lang="en-US" dirty="0"/>
              <a:t>             </a:t>
            </a:r>
            <a:r>
              <a:rPr lang="en-US" sz="1100" dirty="0">
                <a:latin typeface="Lucida Console" panose="020B0609040504020204" pitchFamily="49" charset="0"/>
              </a:rPr>
              <a:t>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2      1    0</a:t>
            </a:r>
          </a:p>
          <a:p>
            <a:r>
              <a:rPr lang="en-US" sz="1100" dirty="0">
                <a:latin typeface="Lucida Console" panose="020B0609040504020204" pitchFamily="49" charset="0"/>
              </a:rPr>
              <a:t>  2:    500           2      1    0</a:t>
            </a:r>
          </a:p>
          <a:p>
            <a:r>
              <a:rPr lang="en-US" sz="1100" dirty="0">
                <a:latin typeface="Lucida Console" panose="020B0609040504020204" pitchFamily="49" charset="0"/>
              </a:rPr>
              <a:t>  3:   1000           2      1    0</a:t>
            </a:r>
          </a:p>
          <a:p>
            <a:r>
              <a:rPr lang="en-US" sz="1100" dirty="0">
                <a:latin typeface="Lucida Console" panose="020B0609040504020204" pitchFamily="49" charset="0"/>
              </a:rPr>
              <a:t>  4:   1500           2      1    0</a:t>
            </a:r>
          </a:p>
          <a:p>
            <a:r>
              <a:rPr lang="en-US" sz="1100" dirty="0">
                <a:latin typeface="Lucida Console" panose="020B0609040504020204" pitchFamily="49" charset="0"/>
              </a:rPr>
              <a:t>  5:   2000           2      1    0</a:t>
            </a:r>
          </a:p>
          <a:p>
            <a:r>
              <a:rPr lang="en-US" sz="1100" dirty="0">
                <a:latin typeface="Lucida Console" panose="020B0609040504020204" pitchFamily="49" charset="0"/>
              </a:rPr>
              <a:t> ---                               </a:t>
            </a:r>
          </a:p>
          <a:p>
            <a:r>
              <a:rPr lang="en-US" sz="1100" dirty="0">
                <a:latin typeface="Lucida Console" panose="020B0609040504020204" pitchFamily="49" charset="0"/>
              </a:rPr>
              <a:t>497: 248000           2      1    1</a:t>
            </a:r>
          </a:p>
          <a:p>
            <a:r>
              <a:rPr lang="en-US" sz="1100" dirty="0">
                <a:latin typeface="Lucida Console" panose="020B0609040504020204" pitchFamily="49" charset="0"/>
              </a:rPr>
              <a:t>498: 248500           2      1    1</a:t>
            </a:r>
          </a:p>
          <a:p>
            <a:r>
              <a:rPr lang="en-US" sz="1100" dirty="0">
                <a:latin typeface="Lucida Console" panose="020B0609040504020204" pitchFamily="49" charset="0"/>
              </a:rPr>
              <a:t>499: 249000           2      1    1</a:t>
            </a:r>
          </a:p>
          <a:p>
            <a:r>
              <a:rPr lang="en-US" sz="1100" dirty="0">
                <a:latin typeface="Lucida Console" panose="020B0609040504020204" pitchFamily="49" charset="0"/>
              </a:rPr>
              <a:t>500: 249500           2      1    1</a:t>
            </a:r>
          </a:p>
          <a:p>
            <a:r>
              <a:rPr lang="en-US" sz="1100" dirty="0">
                <a:latin typeface="Lucida Console" panose="020B0609040504020204" pitchFamily="49" charset="0"/>
              </a:rPr>
              <a:t>501: 250000           2      1    1</a:t>
            </a:r>
          </a:p>
        </p:txBody>
      </p:sp>
    </p:spTree>
    <p:extLst>
      <p:ext uri="{BB962C8B-B14F-4D97-AF65-F5344CB8AC3E}">
        <p14:creationId xmlns:p14="http://schemas.microsoft.com/office/powerpoint/2010/main" val="38541194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4" name="Rectangle 3">
            <a:extLst>
              <a:ext uri="{FF2B5EF4-FFF2-40B4-BE49-F238E27FC236}">
                <a16:creationId xmlns:a16="http://schemas.microsoft.com/office/drawing/2014/main" id="{5A3EFFF7-7E31-EE49-8E1A-2EE030552376}"/>
              </a:ext>
            </a:extLst>
          </p:cNvPr>
          <p:cNvSpPr/>
          <p:nvPr/>
        </p:nvSpPr>
        <p:spPr>
          <a:xfrm>
            <a:off x="457200" y="1017080"/>
            <a:ext cx="6209070"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cea_pw_out</a:t>
            </a:r>
            <a:r>
              <a:rPr lang="en-US" sz="1100" dirty="0" err="1">
                <a:latin typeface="Lucida Console" panose="020B0609040504020204" pitchFamily="49" charset="0"/>
              </a:rPr>
              <a:t>$ceac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157493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Pairwise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4" name="Picture 3">
            <a:extLst>
              <a:ext uri="{FF2B5EF4-FFF2-40B4-BE49-F238E27FC236}">
                <a16:creationId xmlns:a16="http://schemas.microsoft.com/office/drawing/2014/main" id="{226DF05C-09D2-6648-96E9-47408FE7BAF1}"/>
              </a:ext>
            </a:extLst>
          </p:cNvPr>
          <p:cNvPicPr>
            <a:picLocks noChangeAspect="1"/>
          </p:cNvPicPr>
          <p:nvPr/>
        </p:nvPicPr>
        <p:blipFill>
          <a:blip r:embed="rId2"/>
          <a:stretch>
            <a:fillRect/>
          </a:stretch>
        </p:blipFill>
        <p:spPr>
          <a:xfrm>
            <a:off x="1633927" y="838661"/>
            <a:ext cx="5848975" cy="4177839"/>
          </a:xfrm>
          <a:prstGeom prst="rect">
            <a:avLst/>
          </a:prstGeom>
        </p:spPr>
      </p:pic>
    </p:spTree>
    <p:extLst>
      <p:ext uri="{BB962C8B-B14F-4D97-AF65-F5344CB8AC3E}">
        <p14:creationId xmlns:p14="http://schemas.microsoft.com/office/powerpoint/2010/main" val="86028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7D7E-B2E4-E64C-91D4-21ABF83C6BA2}"/>
              </a:ext>
            </a:extLst>
          </p:cNvPr>
          <p:cNvSpPr>
            <a:spLocks noGrp="1"/>
          </p:cNvSpPr>
          <p:nvPr>
            <p:ph type="title"/>
          </p:nvPr>
        </p:nvSpPr>
        <p:spPr/>
        <p:txBody>
          <a:bodyPr/>
          <a:lstStyle/>
          <a:p>
            <a:r>
              <a:rPr lang="en-US" dirty="0"/>
              <a:t>Cost-effectiveness acceptability frontier (CEAF)</a:t>
            </a:r>
          </a:p>
        </p:txBody>
      </p:sp>
      <p:sp>
        <p:nvSpPr>
          <p:cNvPr id="3" name="Content Placeholder 2">
            <a:extLst>
              <a:ext uri="{FF2B5EF4-FFF2-40B4-BE49-F238E27FC236}">
                <a16:creationId xmlns:a16="http://schemas.microsoft.com/office/drawing/2014/main" id="{FA2FC342-5B21-934C-99C9-48FDA5388DA1}"/>
              </a:ext>
            </a:extLst>
          </p:cNvPr>
          <p:cNvSpPr>
            <a:spLocks noGrp="1"/>
          </p:cNvSpPr>
          <p:nvPr>
            <p:ph idx="1"/>
          </p:nvPr>
        </p:nvSpPr>
        <p:spPr/>
        <p:txBody>
          <a:bodyPr/>
          <a:lstStyle/>
          <a:p>
            <a:r>
              <a:rPr lang="en-US" dirty="0"/>
              <a:t>One drawback of the CEAC is that the probability of being cost-effective cannot be used to determine the optimal treatment option. </a:t>
            </a:r>
          </a:p>
          <a:p>
            <a:r>
              <a:rPr lang="en-US" dirty="0"/>
              <a:t>Instead, if a decision-makers objective is to maximize health gain, then decisions should be based on the expected NMB. </a:t>
            </a:r>
          </a:p>
          <a:p>
            <a:r>
              <a:rPr lang="en-US" dirty="0"/>
              <a:t>The cost-effectiveness acceptability frontier (CEAF), which plots the probability that the optimal treatment strategy (i.e., the strategy with the highest expected NMB) is cost-effective, is appropriate in this context.</a:t>
            </a:r>
          </a:p>
        </p:txBody>
      </p:sp>
      <p:sp>
        <p:nvSpPr>
          <p:cNvPr id="4" name="Slide Number Placeholder 3">
            <a:extLst>
              <a:ext uri="{FF2B5EF4-FFF2-40B4-BE49-F238E27FC236}">
                <a16:creationId xmlns:a16="http://schemas.microsoft.com/office/drawing/2014/main" id="{A5A8BBDE-386E-084B-BC65-B805671AE6D4}"/>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8838322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21377758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4" name="Rectangle 3">
            <a:extLst>
              <a:ext uri="{FF2B5EF4-FFF2-40B4-BE49-F238E27FC236}">
                <a16:creationId xmlns:a16="http://schemas.microsoft.com/office/drawing/2014/main" id="{0412F057-0CCE-AC49-AB0A-996A055AC30C}"/>
              </a:ext>
            </a:extLst>
          </p:cNvPr>
          <p:cNvSpPr/>
          <p:nvPr/>
        </p:nvSpPr>
        <p:spPr>
          <a:xfrm>
            <a:off x="452847" y="897159"/>
            <a:ext cx="5828032"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[best == 1],</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
        <p:nvSpPr>
          <p:cNvPr id="5" name="Rectangle 4">
            <a:extLst>
              <a:ext uri="{FF2B5EF4-FFF2-40B4-BE49-F238E27FC236}">
                <a16:creationId xmlns:a16="http://schemas.microsoft.com/office/drawing/2014/main" id="{1F009018-0DB8-FC42-9EEA-6B5541BBCFC4}"/>
              </a:ext>
            </a:extLst>
          </p:cNvPr>
          <p:cNvSpPr/>
          <p:nvPr/>
        </p:nvSpPr>
        <p:spPr>
          <a:xfrm>
            <a:off x="6280879" y="909898"/>
            <a:ext cx="2714482" cy="1015663"/>
          </a:xfrm>
          <a:prstGeom prst="rect">
            <a:avLst/>
          </a:prstGeom>
        </p:spPr>
        <p:txBody>
          <a:bodyPr wrap="square">
            <a:spAutoFit/>
          </a:bodyPr>
          <a:lstStyle/>
          <a:p>
            <a:r>
              <a:rPr lang="en-US" sz="1200" i="1" dirty="0">
                <a:solidFill>
                  <a:srgbClr val="002060"/>
                </a:solidFill>
                <a:latin typeface="Helvetica"/>
              </a:rPr>
              <a:t>A CEAF curve can be easily created by using the best column to subset to the treatment strategy with the highest expected NMB for each WTP value.</a:t>
            </a:r>
          </a:p>
        </p:txBody>
      </p:sp>
    </p:spTree>
    <p:extLst>
      <p:ext uri="{BB962C8B-B14F-4D97-AF65-F5344CB8AC3E}">
        <p14:creationId xmlns:p14="http://schemas.microsoft.com/office/powerpoint/2010/main" val="3703011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4" name="Picture 3">
            <a:extLst>
              <a:ext uri="{FF2B5EF4-FFF2-40B4-BE49-F238E27FC236}">
                <a16:creationId xmlns:a16="http://schemas.microsoft.com/office/drawing/2014/main" id="{FBAA5EF4-5BBF-EB43-84B0-9E11311FD8B5}"/>
              </a:ext>
            </a:extLst>
          </p:cNvPr>
          <p:cNvPicPr>
            <a:picLocks noChangeAspect="1"/>
          </p:cNvPicPr>
          <p:nvPr/>
        </p:nvPicPr>
        <p:blipFill>
          <a:blip r:embed="rId2"/>
          <a:stretch>
            <a:fillRect/>
          </a:stretch>
        </p:blipFill>
        <p:spPr>
          <a:xfrm>
            <a:off x="1648917" y="697979"/>
            <a:ext cx="6223729" cy="4445521"/>
          </a:xfrm>
          <a:prstGeom prst="rect">
            <a:avLst/>
          </a:prstGeom>
        </p:spPr>
      </p:pic>
    </p:spTree>
    <p:extLst>
      <p:ext uri="{BB962C8B-B14F-4D97-AF65-F5344CB8AC3E}">
        <p14:creationId xmlns:p14="http://schemas.microsoft.com/office/powerpoint/2010/main" val="344028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TextBox 4">
            <a:extLst>
              <a:ext uri="{FF2B5EF4-FFF2-40B4-BE49-F238E27FC236}">
                <a16:creationId xmlns:a16="http://schemas.microsoft.com/office/drawing/2014/main" id="{5193F452-990E-B940-9FFF-1CD85F53CBA0}"/>
              </a:ext>
            </a:extLst>
          </p:cNvPr>
          <p:cNvSpPr txBox="1"/>
          <p:nvPr/>
        </p:nvSpPr>
        <p:spPr>
          <a:xfrm>
            <a:off x="3013454" y="3870833"/>
            <a:ext cx="2133600" cy="668216"/>
          </a:xfrm>
          <a:prstGeom prst="rect">
            <a:avLst/>
          </a:prstGeom>
          <a:solidFill>
            <a:srgbClr val="FF0000"/>
          </a:solidFill>
        </p:spPr>
        <p:txBody>
          <a:bodyPr wrap="square" lIns="0" tIns="0" rIns="0" bIns="0" rtlCol="0">
            <a:noAutofit/>
          </a:bodyPr>
          <a:lstStyle/>
          <a:p>
            <a:r>
              <a:rPr lang="en-US" sz="1600" dirty="0">
                <a:solidFill>
                  <a:schemeClr val="tx1"/>
                </a:solidFill>
              </a:rPr>
              <a:t>formulas</a:t>
            </a:r>
          </a:p>
        </p:txBody>
      </p:sp>
    </p:spTree>
    <p:extLst>
      <p:ext uri="{BB962C8B-B14F-4D97-AF65-F5344CB8AC3E}">
        <p14:creationId xmlns:p14="http://schemas.microsoft.com/office/powerpoint/2010/main" val="21732981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frontier (CEAF)</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21157413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148</a:t>
            </a:fld>
            <a:endParaRPr lang="en-US"/>
          </a:p>
        </p:txBody>
      </p:sp>
    </p:spTree>
    <p:extLst>
      <p:ext uri="{BB962C8B-B14F-4D97-AF65-F5344CB8AC3E}">
        <p14:creationId xmlns:p14="http://schemas.microsoft.com/office/powerpoint/2010/main" val="303290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CC0C-6DB6-424D-8646-83260C5B6F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8BFB06-59E5-7845-8248-156F662BACF5}"/>
              </a:ext>
            </a:extLst>
          </p:cNvPr>
          <p:cNvSpPr>
            <a:spLocks noGrp="1"/>
          </p:cNvSpPr>
          <p:nvPr>
            <p:ph idx="1"/>
          </p:nvPr>
        </p:nvSpPr>
        <p:spPr/>
        <p:txBody>
          <a:bodyPr/>
          <a:lstStyle/>
          <a:p>
            <a:r>
              <a:rPr lang="en-US" dirty="0"/>
              <a:t>Link to IVI NSCLC model</a:t>
            </a:r>
          </a:p>
        </p:txBody>
      </p:sp>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154</a:t>
            </a:fld>
            <a:endParaRPr lang="en-US"/>
          </a:p>
        </p:txBody>
      </p:sp>
    </p:spTree>
    <p:extLst>
      <p:ext uri="{BB962C8B-B14F-4D97-AF65-F5344CB8AC3E}">
        <p14:creationId xmlns:p14="http://schemas.microsoft.com/office/powerpoint/2010/main" val="4284017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25</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26</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2875937666"/>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b="0" dirty="0">
                          <a:solidFill>
                            <a:schemeClr val="accent3"/>
                          </a:solidFill>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 tunnel states can be used in a cohort model to approximate a semi-Markov process</a:t>
            </a:r>
            <a:endParaRPr lang="en-US" sz="1000" i="1" dirty="0">
              <a:solidFill>
                <a:schemeClr val="tx1"/>
              </a:solidFill>
            </a:endParaRPr>
          </a:p>
        </p:txBody>
      </p:sp>
    </p:spTree>
    <p:extLst>
      <p:ext uri="{BB962C8B-B14F-4D97-AF65-F5344CB8AC3E}">
        <p14:creationId xmlns:p14="http://schemas.microsoft.com/office/powerpoint/2010/main" val="341441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 survival model </a:t>
            </a:r>
            <a:r>
              <a:rPr lang="en-US" i="1" dirty="0"/>
              <a:t>(optional)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1302517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p_new</a:t>
            </a:r>
            <a:r>
              <a:rPr lang="en-US" sz="1100" b="1" dirty="0">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.075, 0.5, 0)</a:t>
            </a:r>
          </a:p>
          <a:p>
            <a:r>
              <a:rPr lang="en-US" sz="1100" b="1" dirty="0" err="1">
                <a:solidFill>
                  <a:srgbClr val="0070C0"/>
                </a:solidFill>
                <a:latin typeface="Lucida Console" panose="020B0609040504020204" pitchFamily="49" charset="0"/>
              </a:rPr>
              <a:t>costs_medical</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x_init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dqalys_soc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r>
              <a:rPr lang="en-US" sz="1600" dirty="0"/>
              <a:t>The transitions from each state to the other 4 states can be modeled using a Dirichlet distribution</a:t>
            </a: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transitions_soc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params_rng</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765291" y="3788369"/>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97357" y="37883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 0.000000000 1.0000000   2734.207     12000.00</a:t>
            </a:r>
          </a:p>
          <a:p>
            <a:r>
              <a:rPr lang="en-US" sz="1100" dirty="0">
                <a:latin typeface="Lucida Console" panose="020B0609040504020204" pitchFamily="49" charset="0"/>
              </a:rPr>
              <a:t>[2,] 0.8648891 0.1333145 0.00000000 0.001796392 0.9382590   2491.018     11629.56</a:t>
            </a:r>
          </a:p>
          <a:p>
            <a:r>
              <a:rPr lang="en-US" sz="1100" dirty="0">
                <a:latin typeface="Lucida Console" panose="020B0609040504020204" pitchFamily="49" charset="0"/>
              </a:rPr>
              <a:t>[3,] 0.8133504 0.1712361 0.01149140 0.003922112 0.8938291   2364.921     11266.79</a:t>
            </a:r>
          </a:p>
          <a:p>
            <a:r>
              <a:rPr lang="en-US" sz="1100" dirty="0">
                <a:latin typeface="Lucida Console" panose="020B0609040504020204" pitchFamily="49" charset="0"/>
              </a:rPr>
              <a:t>[4,] 0.7873548 0.1802757 0.02597836 0.006391158 0.8555178   2274.555     10911.51</a:t>
            </a:r>
          </a:p>
          <a:p>
            <a:r>
              <a:rPr lang="en-US" sz="1100" dirty="0">
                <a:latin typeface="Lucida Console" panose="020B0609040504020204" pitchFamily="49" charset="0"/>
              </a:rPr>
              <a:t>[5,] 0.7693004 0.1806028 0.04090010 0.009196702 0.8199929   2195.976     10563.79</a:t>
            </a:r>
          </a:p>
          <a:p>
            <a:r>
              <a:rPr lang="en-US" sz="11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2518476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3000821"/>
          </a:xfrm>
          <a:prstGeom prst="rect">
            <a:avLst/>
          </a:prstGeom>
          <a:solidFill>
            <a:schemeClr val="bg1">
              <a:lumMod val="85000"/>
            </a:schemeClr>
          </a:solidFill>
        </p:spPr>
        <p:txBody>
          <a:bodyPr wrap="square">
            <a:spAutoFit/>
          </a:bodyPr>
          <a:lstStyle/>
          <a:p>
            <a:r>
              <a:rPr lang="en-US" sz="1050" dirty="0">
                <a:latin typeface="Lucida Console" panose="020B0609040504020204" pitchFamily="49" charset="0"/>
              </a:rPr>
              <a:t># </a:t>
            </a:r>
            <a:r>
              <a:rPr lang="en-US" sz="1050" dirty="0" err="1">
                <a:latin typeface="Lucida Console" panose="020B0609040504020204" pitchFamily="49" charset="0"/>
              </a:rPr>
              <a:t>rbind</a:t>
            </a:r>
            <a:r>
              <a:rPr lang="en-US" sz="1050" dirty="0">
                <a:latin typeface="Lucida Console" panose="020B0609040504020204" pitchFamily="49" charset="0"/>
              </a:rPr>
              <a:t> an array of matrices into a single matrix</a:t>
            </a:r>
          </a:p>
          <a:p>
            <a:r>
              <a:rPr lang="en-US" sz="1050" b="1" dirty="0" err="1">
                <a:solidFill>
                  <a:schemeClr val="accent3"/>
                </a:solidFill>
                <a:latin typeface="Lucida Console" panose="020B0609040504020204" pitchFamily="49" charset="0"/>
              </a:rPr>
              <a:t>rbind_array</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n_rows</a:t>
            </a:r>
            <a:r>
              <a:rPr lang="en-US" sz="1050" dirty="0">
                <a:latin typeface="Lucida Console" panose="020B0609040504020204" pitchFamily="49" charset="0"/>
              </a:rPr>
              <a:t> &lt;- dim(x)[3] * dim(x)[1]</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matrix(c(</a:t>
            </a:r>
            <a:r>
              <a:rPr lang="en-US" sz="1050" dirty="0" err="1">
                <a:latin typeface="Lucida Console" panose="020B0609040504020204" pitchFamily="49" charset="0"/>
              </a:rPr>
              <a:t>aperm</a:t>
            </a:r>
            <a:r>
              <a:rPr lang="en-US" sz="1050" dirty="0">
                <a:latin typeface="Lucida Console" panose="020B0609040504020204" pitchFamily="49" charset="0"/>
              </a:rPr>
              <a:t>(x, perm = c(2, 1, 3))),</a:t>
            </a:r>
          </a:p>
          <a:p>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 = </a:t>
            </a:r>
            <a:r>
              <a:rPr lang="en-US" sz="1050" dirty="0" err="1">
                <a:latin typeface="Lucida Console" panose="020B0609040504020204" pitchFamily="49" charset="0"/>
              </a:rPr>
              <a:t>n_rows</a:t>
            </a:r>
            <a:r>
              <a:rPr lang="en-US" sz="1050" dirty="0">
                <a:latin typeface="Lucida Console" panose="020B0609040504020204" pitchFamily="49" charset="0"/>
              </a:rPr>
              <a:t>, </a:t>
            </a:r>
            <a:r>
              <a:rPr lang="en-US" sz="1050" dirty="0" err="1">
                <a:latin typeface="Lucida Console" panose="020B0609040504020204" pitchFamily="49" charset="0"/>
              </a:rPr>
              <a:t>byrow</a:t>
            </a:r>
            <a:r>
              <a:rPr lang="en-US" sz="1050" dirty="0">
                <a:latin typeface="Lucida Console" panose="020B0609040504020204" pitchFamily="49" charset="0"/>
              </a:rPr>
              <a:t> = TRUE)</a:t>
            </a:r>
          </a:p>
          <a:p>
            <a:r>
              <a:rPr lang="en-US" sz="1050" dirty="0">
                <a:latin typeface="Lucida Console" panose="020B0609040504020204" pitchFamily="49" charset="0"/>
              </a:rPr>
              <a:t>  </a:t>
            </a:r>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dimnames</a:t>
            </a:r>
            <a:r>
              <a:rPr lang="en-US" sz="1050" dirty="0">
                <a:latin typeface="Lucida Console" panose="020B0609040504020204" pitchFamily="49" charset="0"/>
              </a:rPr>
              <a:t>(x)[[2]]</a:t>
            </a:r>
          </a:p>
          <a:p>
            <a:r>
              <a:rPr lang="en-US" sz="1050" dirty="0">
                <a:latin typeface="Lucida Console" panose="020B0609040504020204" pitchFamily="49" charset="0"/>
              </a:rPr>
              <a:t>  return(</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Convert the array into a long </a:t>
            </a:r>
            <a:r>
              <a:rPr lang="en-US" sz="1050" dirty="0" err="1">
                <a:latin typeface="Lucida Console" panose="020B0609040504020204" pitchFamily="49" charset="0"/>
              </a:rPr>
              <a:t>dataframe</a:t>
            </a:r>
            <a:r>
              <a:rPr lang="en-US" sz="1050" dirty="0">
                <a:latin typeface="Lucida Console" panose="020B0609040504020204" pitchFamily="49" charset="0"/>
              </a:rPr>
              <a:t> with ID columns</a:t>
            </a:r>
          </a:p>
          <a:p>
            <a:r>
              <a:rPr lang="en-US" sz="1050" b="1" dirty="0" err="1">
                <a:solidFill>
                  <a:schemeClr val="accent3"/>
                </a:solidFill>
                <a:latin typeface="Lucida Console" panose="020B0609040504020204" pitchFamily="49" charset="0"/>
              </a:rPr>
              <a:t>array_to_dt</a:t>
            </a:r>
            <a:r>
              <a:rPr lang="en-US" sz="1050" b="1" dirty="0">
                <a:solidFill>
                  <a:schemeClr val="accent3"/>
                </a:solidFill>
                <a:latin typeface="Lucida Console" panose="020B0609040504020204" pitchFamily="49" charset="0"/>
              </a:rPr>
              <a:t> </a:t>
            </a:r>
            <a:r>
              <a:rPr lang="en-US" sz="1050" dirty="0">
                <a:latin typeface="Lucida Console" panose="020B0609040504020204" pitchFamily="49" charset="0"/>
              </a:rPr>
              <a:t>&lt;- function(x){</a:t>
            </a:r>
          </a:p>
          <a:p>
            <a:r>
              <a:rPr lang="en-US" sz="1050" dirty="0">
                <a:latin typeface="Lucida Console" panose="020B0609040504020204" pitchFamily="49" charset="0"/>
              </a:rPr>
              <a:t>  </a:t>
            </a:r>
            <a:r>
              <a:rPr lang="en-US" sz="1050" dirty="0" err="1">
                <a:latin typeface="Lucida Console" panose="020B0609040504020204" pitchFamily="49" charset="0"/>
              </a:rPr>
              <a:t>id_df</a:t>
            </a:r>
            <a:r>
              <a:rPr lang="en-US" sz="1050" dirty="0">
                <a:latin typeface="Lucida Console" panose="020B0609040504020204" pitchFamily="49" charset="0"/>
              </a:rPr>
              <a:t> &lt;- </a:t>
            </a:r>
            <a:r>
              <a:rPr lang="en-US" sz="1050" dirty="0" err="1">
                <a:latin typeface="Lucida Console" panose="020B0609040504020204" pitchFamily="49" charset="0"/>
              </a:rPr>
              <a:t>expand.grid</a:t>
            </a:r>
            <a:r>
              <a:rPr lang="en-US" sz="1050" dirty="0">
                <a:latin typeface="Lucida Console" panose="020B0609040504020204" pitchFamily="49" charset="0"/>
              </a:rPr>
              <a:t>(cycle = 0:(dim(x)[1] - 1),</a:t>
            </a:r>
          </a:p>
          <a:p>
            <a:r>
              <a:rPr lang="en-US" sz="1050" dirty="0">
                <a:latin typeface="Lucida Console" panose="020B0609040504020204" pitchFamily="49" charset="0"/>
              </a:rPr>
              <a:t>                       strategy = </a:t>
            </a:r>
            <a:r>
              <a:rPr lang="en-US" sz="1050" dirty="0" err="1">
                <a:latin typeface="Lucida Console" panose="020B0609040504020204" pitchFamily="49" charset="0"/>
              </a:rPr>
              <a:t>attr</a:t>
            </a:r>
            <a:r>
              <a:rPr lang="en-US" sz="1050" dirty="0">
                <a:latin typeface="Lucida Console" panose="020B0609040504020204" pitchFamily="49" charset="0"/>
              </a:rPr>
              <a:t>(x, "strategies"),</a:t>
            </a:r>
          </a:p>
          <a:p>
            <a:r>
              <a:rPr lang="en-US" sz="1050" dirty="0">
                <a:latin typeface="Lucida Console" panose="020B0609040504020204" pitchFamily="49" charset="0"/>
              </a:rPr>
              <a:t>                       sample = 1:attr(x, "</a:t>
            </a:r>
            <a:r>
              <a:rPr lang="en-US" sz="1050" dirty="0" err="1">
                <a:latin typeface="Lucida Console" panose="020B0609040504020204" pitchFamily="49" charset="0"/>
              </a:rPr>
              <a:t>n_samples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 &lt;- </a:t>
            </a:r>
            <a:r>
              <a:rPr lang="en-US" sz="1050" dirty="0" err="1">
                <a:latin typeface="Lucida Console" panose="020B0609040504020204" pitchFamily="49" charset="0"/>
              </a:rPr>
              <a:t>rbind_array</a:t>
            </a:r>
            <a:r>
              <a:rPr lang="en-US" sz="1050" dirty="0">
                <a:latin typeface="Lucida Console" panose="020B0609040504020204" pitchFamily="49" charset="0"/>
              </a:rPr>
              <a:t>(x)</a:t>
            </a:r>
          </a:p>
          <a:p>
            <a:r>
              <a:rPr lang="en-US" sz="1050" dirty="0">
                <a:latin typeface="Lucida Console" panose="020B0609040504020204" pitchFamily="49" charset="0"/>
              </a:rPr>
              <a:t>  return(</a:t>
            </a:r>
            <a:r>
              <a:rPr lang="en-US" sz="1050" dirty="0" err="1">
                <a:latin typeface="Lucida Console" panose="020B0609040504020204" pitchFamily="49" charset="0"/>
              </a:rPr>
              <a:t>as.data.table</a:t>
            </a:r>
            <a:r>
              <a:rPr lang="en-US" sz="1050" dirty="0">
                <a:latin typeface="Lucida Console" panose="020B0609040504020204" pitchFamily="49" charset="0"/>
              </a:rPr>
              <a:t>(</a:t>
            </a:r>
            <a:r>
              <a:rPr lang="en-US" sz="1050" dirty="0" err="1">
                <a:latin typeface="Lucida Console" panose="020B0609040504020204" pitchFamily="49" charset="0"/>
              </a:rPr>
              <a:t>cbind</a:t>
            </a:r>
            <a:r>
              <a:rPr lang="en-US" sz="1050" dirty="0">
                <a:latin typeface="Lucida Console" panose="020B0609040504020204" pitchFamily="49" charset="0"/>
              </a:rPr>
              <a:t>(</a:t>
            </a:r>
            <a:r>
              <a:rPr lang="en-US" sz="1050" dirty="0" err="1">
                <a:latin typeface="Lucida Console" panose="020B0609040504020204" pitchFamily="49" charset="0"/>
              </a:rPr>
              <a:t>id_df</a:t>
            </a:r>
            <a:r>
              <a:rPr lang="en-US" sz="1050" dirty="0">
                <a:latin typeface="Lucida Console" panose="020B0609040504020204" pitchFamily="49" charset="0"/>
              </a:rPr>
              <a:t>, </a:t>
            </a:r>
            <a:r>
              <a:rPr lang="en-US" sz="1050" dirty="0" err="1">
                <a:latin typeface="Lucida Console" panose="020B0609040504020204" pitchFamily="49" charset="0"/>
              </a:rPr>
              <a:t>x_mat</a:t>
            </a:r>
            <a:r>
              <a:rPr lang="en-US" sz="1050" dirty="0">
                <a:latin typeface="Lucida Console" panose="020B0609040504020204" pitchFamily="49" charset="0"/>
              </a:rPr>
              <a:t>)))</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631490"/>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1843.591</a:t>
            </a:r>
          </a:p>
          <a:p>
            <a:r>
              <a:rPr lang="en-US" sz="1100" dirty="0">
                <a:latin typeface="Lucida Console" panose="020B0609040504020204" pitchFamily="49" charset="0"/>
              </a:rPr>
              <a:t>2:     1      New      1 0.8820097 0.1153163 0.00000000 0.002673977 0.9367558   1663.811</a:t>
            </a:r>
          </a:p>
          <a:p>
            <a:r>
              <a:rPr lang="en-US" sz="1100" dirty="0">
                <a:latin typeface="Lucida Console" panose="020B0609040504020204" pitchFamily="49" charset="0"/>
              </a:rPr>
              <a:t>3:     2      New      1 0.8394251 0.1446361 0.01055455 0.005384306 0.8945818   1751.700</a:t>
            </a:r>
          </a:p>
          <a:p>
            <a:r>
              <a:rPr lang="en-US" sz="1100" dirty="0">
                <a:latin typeface="Lucida Console" panose="020B0609040504020204" pitchFamily="49" charset="0"/>
              </a:rPr>
              <a:t>4:     3      New      1 0.8174976 0.1506395 0.02363713 0.008225750 0.8588985   1895.718</a:t>
            </a:r>
          </a:p>
          <a:p>
            <a:r>
              <a:rPr lang="en-US" sz="1100" dirty="0">
                <a:latin typeface="Lucida Console" panose="020B0609040504020204" pitchFamily="49" charset="0"/>
              </a:rPr>
              <a:t>5:     4      New      1 0.8013583 0.1503457 0.03707640 0.011219653 0.8258298   2041.121</a:t>
            </a:r>
          </a:p>
          <a:p>
            <a:r>
              <a:rPr lang="en-US" sz="1100" dirty="0">
                <a:latin typeface="Lucida Console" panose="020B0609040504020204" pitchFamily="49" charset="0"/>
              </a:rPr>
              <a:t>6:     5      New      1 0.7869666 0.1483751 0.05029075 0.014367535 0.7943220   2174.433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12000.00</a:t>
            </a:r>
          </a:p>
          <a:p>
            <a:r>
              <a:rPr lang="en-US" sz="1100" dirty="0">
                <a:latin typeface="Lucida Console" panose="020B0609040504020204" pitchFamily="49" charset="0"/>
              </a:rPr>
              <a:t>2:     11619.33</a:t>
            </a:r>
          </a:p>
          <a:p>
            <a:r>
              <a:rPr lang="en-US" sz="1100" dirty="0">
                <a:latin typeface="Lucida Console" panose="020B0609040504020204" pitchFamily="49" charset="0"/>
              </a:rPr>
              <a:t>3:     11250.25</a:t>
            </a:r>
          </a:p>
          <a:p>
            <a:r>
              <a:rPr lang="en-US" sz="1100" dirty="0">
                <a:latin typeface="Lucida Console" panose="020B0609040504020204" pitchFamily="49" charset="0"/>
              </a:rPr>
              <a:t>4:     10891.37</a:t>
            </a:r>
          </a:p>
          <a:p>
            <a:r>
              <a:rPr lang="en-US" sz="1100" dirty="0">
                <a:latin typeface="Lucida Console" panose="020B0609040504020204" pitchFamily="49" charset="0"/>
              </a:rPr>
              <a:t>5:     10542.22</a:t>
            </a:r>
          </a:p>
          <a:p>
            <a:r>
              <a:rPr lang="en-US" sz="11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sim_out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69441"/>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sim_out</a:t>
            </a:r>
            <a:r>
              <a:rPr lang="en-US" sz="1100" dirty="0">
                <a:latin typeface="Lucida Console" panose="020B0609040504020204" pitchFamily="49" charset="0"/>
              </a:rPr>
              <a:t>[, .(</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323713"/>
          </a:xfrm>
          <a:prstGeom prst="rect">
            <a:avLst/>
          </a:prstGeom>
        </p:spPr>
        <p:txBody>
          <a:bodyPr wrap="square">
            <a:spAutoFit/>
          </a:bodyPr>
          <a:lstStyle/>
          <a:p>
            <a:r>
              <a:rPr lang="en-US" sz="2400" dirty="0"/>
              <a:t> </a:t>
            </a:r>
            <a:r>
              <a:rPr lang="en-US" sz="1100" dirty="0">
                <a:latin typeface="Lucida Console" panose="020B0609040504020204" pitchFamily="49" charset="0"/>
              </a:rPr>
              <a:t>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22.61708 391145.2</a:t>
            </a:r>
          </a:p>
          <a:p>
            <a:r>
              <a:rPr lang="en-US" sz="1100" dirty="0">
                <a:latin typeface="Lucida Console" panose="020B0609040504020204" pitchFamily="49" charset="0"/>
              </a:rPr>
              <a:t>   2:      1      SOC 20.93201 114711.4</a:t>
            </a:r>
          </a:p>
          <a:p>
            <a:r>
              <a:rPr lang="en-US" sz="1100" dirty="0">
                <a:latin typeface="Lucida Console" panose="020B0609040504020204" pitchFamily="49" charset="0"/>
              </a:rPr>
              <a:t>   3:      2      New 24.94643 395296.1</a:t>
            </a:r>
          </a:p>
          <a:p>
            <a:r>
              <a:rPr lang="en-US" sz="1100" dirty="0">
                <a:latin typeface="Lucida Console" panose="020B0609040504020204" pitchFamily="49" charset="0"/>
              </a:rPr>
              <a:t>   4:      2      SOC 22.60931 114726.0</a:t>
            </a:r>
          </a:p>
          <a:p>
            <a:r>
              <a:rPr lang="en-US" sz="1100" dirty="0">
                <a:latin typeface="Lucida Console" panose="020B0609040504020204" pitchFamily="49" charset="0"/>
              </a:rPr>
              <a:t>   5:      3      New 25.05174 482111.3</a:t>
            </a:r>
          </a:p>
          <a:p>
            <a:r>
              <a:rPr lang="en-US" sz="1100" dirty="0">
                <a:latin typeface="Lucida Console" panose="020B0609040504020204" pitchFamily="49" charset="0"/>
              </a:rPr>
              <a:t>  ---                                  </a:t>
            </a:r>
          </a:p>
          <a:p>
            <a:r>
              <a:rPr lang="en-US" sz="1100" dirty="0">
                <a:latin typeface="Lucida Console" panose="020B0609040504020204" pitchFamily="49" charset="0"/>
              </a:rPr>
              <a:t>1996:    998      SOC 23.65377 286333.5</a:t>
            </a:r>
          </a:p>
          <a:p>
            <a:r>
              <a:rPr lang="en-US" sz="1100" dirty="0">
                <a:latin typeface="Lucida Console" panose="020B0609040504020204" pitchFamily="49" charset="0"/>
              </a:rPr>
              <a:t>1997:    999      New 24.11722 494899.0</a:t>
            </a:r>
          </a:p>
          <a:p>
            <a:r>
              <a:rPr lang="en-US" sz="1100" dirty="0">
                <a:latin typeface="Lucida Console" panose="020B0609040504020204" pitchFamily="49" charset="0"/>
              </a:rPr>
              <a:t>1998:    999      SOC 21.56110 242252.9</a:t>
            </a:r>
          </a:p>
          <a:p>
            <a:r>
              <a:rPr lang="en-US" sz="1100" dirty="0">
                <a:latin typeface="Lucida Console" panose="020B0609040504020204" pitchFamily="49" charset="0"/>
              </a:rPr>
              <a:t>1999:   1000      New 24.75846 507393.7</a:t>
            </a:r>
          </a:p>
          <a:p>
            <a:r>
              <a:rPr lang="en-US" sz="11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64</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22.61708   20.93201   391145.2  114711.41</a:t>
            </a:r>
          </a:p>
          <a:p>
            <a:r>
              <a:rPr lang="en-US" sz="1100" dirty="0">
                <a:latin typeface="Lucida Console" panose="020B0609040504020204" pitchFamily="49" charset="0"/>
              </a:rPr>
              <a:t>   2:      2   24.94643   22.60931   395296.1  114725.97</a:t>
            </a:r>
          </a:p>
          <a:p>
            <a:r>
              <a:rPr lang="en-US" sz="1100" dirty="0">
                <a:latin typeface="Lucida Console" panose="020B0609040504020204" pitchFamily="49" charset="0"/>
              </a:rPr>
              <a:t>   3:      3   25.05174   22.42677   482111.3  207296.75</a:t>
            </a:r>
          </a:p>
          <a:p>
            <a:r>
              <a:rPr lang="en-US" sz="1100" dirty="0">
                <a:latin typeface="Lucida Console" panose="020B0609040504020204" pitchFamily="49" charset="0"/>
              </a:rPr>
              <a:t>   4:      4   23.49400   21.35126   408396.4  142574.96</a:t>
            </a:r>
          </a:p>
          <a:p>
            <a:r>
              <a:rPr lang="en-US" sz="1100" dirty="0">
                <a:latin typeface="Lucida Console" panose="020B0609040504020204" pitchFamily="49" charset="0"/>
              </a:rPr>
              <a:t>   5:      5   24.23003   22.53931   616863.0  356436.63</a:t>
            </a:r>
          </a:p>
          <a:p>
            <a:r>
              <a:rPr lang="en-US" sz="1100" dirty="0">
                <a:latin typeface="Lucida Console" panose="020B0609040504020204" pitchFamily="49" charset="0"/>
              </a:rPr>
              <a:t>  ---                                                   </a:t>
            </a:r>
          </a:p>
          <a:p>
            <a:r>
              <a:rPr lang="en-US" sz="1100" dirty="0">
                <a:latin typeface="Lucida Console" panose="020B0609040504020204" pitchFamily="49" charset="0"/>
              </a:rPr>
              <a:t> 996:    996   24.18512   22.76598   488768.4  201246.23</a:t>
            </a:r>
          </a:p>
          <a:p>
            <a:r>
              <a:rPr lang="en-US" sz="1100" dirty="0">
                <a:latin typeface="Lucida Console" panose="020B0609040504020204" pitchFamily="49" charset="0"/>
              </a:rPr>
              <a:t> 997:    997   24.03623   21.63553   371101.3   94517.41</a:t>
            </a:r>
          </a:p>
          <a:p>
            <a:r>
              <a:rPr lang="en-US" sz="1100" dirty="0">
                <a:latin typeface="Lucida Console" panose="020B0609040504020204" pitchFamily="49" charset="0"/>
              </a:rPr>
              <a:t> 998:    998   25.38539   23.65377   547058.4  286333.51</a:t>
            </a:r>
          </a:p>
          <a:p>
            <a:r>
              <a:rPr lang="en-US" sz="1100" dirty="0">
                <a:latin typeface="Lucida Console" panose="020B0609040504020204" pitchFamily="49" charset="0"/>
              </a:rPr>
              <a:t> 999:    999   24.11722   21.56110   494899.0  242252.91</a:t>
            </a:r>
          </a:p>
          <a:p>
            <a:r>
              <a:rPr lang="en-US" sz="11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1681018"/>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131185.8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a:p>
            <a:r>
              <a:rPr lang="en-US" sz="1100" dirty="0" err="1">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Tree>
    <p:extLst>
      <p:ext uri="{BB962C8B-B14F-4D97-AF65-F5344CB8AC3E}">
        <p14:creationId xmlns:p14="http://schemas.microsoft.com/office/powerpoint/2010/main" val="129635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67</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886192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927303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solidFill>
                  <a:schemeClr val="accent2"/>
                </a:solidFill>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a:t>
            </a:r>
            <a:r>
              <a:rPr lang="en-US" dirty="0"/>
              <a:t>)</a:t>
            </a:r>
          </a:p>
          <a:p>
            <a:pPr lvl="1"/>
            <a:r>
              <a:rPr lang="en-US" dirty="0"/>
              <a:t>time-homogeneous Markov models</a:t>
            </a:r>
          </a:p>
          <a:p>
            <a:pPr lvl="1"/>
            <a:r>
              <a:rPr lang="en-US" dirty="0"/>
              <a:t>time-inhomogeneous Markov models</a:t>
            </a:r>
          </a:p>
          <a:p>
            <a:r>
              <a:rPr lang="en-US" dirty="0"/>
              <a:t>individual-level continuous time state transition models (</a:t>
            </a:r>
            <a:r>
              <a:rPr lang="en-US" dirty="0" err="1"/>
              <a:t>iCTSTM</a:t>
            </a:r>
            <a:r>
              <a:rPr lang="en-US" dirty="0"/>
              <a:t>)</a:t>
            </a:r>
          </a:p>
          <a:p>
            <a:r>
              <a:rPr lang="en-US" dirty="0"/>
              <a:t>n-state partitioned survival models (PSM)</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73</a:t>
            </a:fld>
            <a:endParaRPr lang="en-US"/>
          </a:p>
        </p:txBody>
      </p:sp>
    </p:spTree>
    <p:extLst>
      <p:ext uri="{BB962C8B-B14F-4D97-AF65-F5344CB8AC3E}">
        <p14:creationId xmlns:p14="http://schemas.microsoft.com/office/powerpoint/2010/main" val="336676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74</a:t>
            </a:fld>
            <a:endParaRPr lang="en-US"/>
          </a:p>
        </p:txBody>
      </p:sp>
    </p:spTree>
    <p:extLst>
      <p:ext uri="{BB962C8B-B14F-4D97-AF65-F5344CB8AC3E}">
        <p14:creationId xmlns:p14="http://schemas.microsoft.com/office/powerpoint/2010/main" val="1121133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rng_def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r>
              <a:rPr lang="en-US" sz="1400" dirty="0"/>
              <a:t>, </a:t>
            </a:r>
            <a:r>
              <a:rPr lang="en-US" sz="1400" dirty="0" err="1">
                <a:solidFill>
                  <a:schemeClr val="accent3"/>
                </a:solidFill>
                <a:latin typeface="Lucida Console" panose="020B0609040504020204" pitchFamily="49" charset="0"/>
              </a:rPr>
              <a:t>params_surv</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input_data</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tparams_def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0070C0"/>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0070C0"/>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mod_def</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568340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16.7609935</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0.1899916</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2.9997339</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19.7605951</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0.1813624</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2.4372959</a:t>
            </a:r>
          </a:p>
        </p:txBody>
      </p:sp>
      <p:sp>
        <p:nvSpPr>
          <p:cNvPr id="9" name="TextBox 8">
            <a:extLst>
              <a:ext uri="{FF2B5EF4-FFF2-40B4-BE49-F238E27FC236}">
                <a16:creationId xmlns:a16="http://schemas.microsoft.com/office/drawing/2014/main" id="{8240BC30-10C1-5F45-A40C-CD630E7DFD6E}"/>
              </a:ext>
            </a:extLst>
          </p:cNvPr>
          <p:cNvSpPr txBox="1"/>
          <p:nvPr/>
        </p:nvSpPr>
        <p:spPr>
          <a:xfrm>
            <a:off x="6774511" y="2615979"/>
            <a:ext cx="1486894" cy="707666"/>
          </a:xfrm>
          <a:prstGeom prst="rect">
            <a:avLst/>
          </a:prstGeom>
          <a:solidFill>
            <a:srgbClr val="FF0000"/>
          </a:solidFill>
        </p:spPr>
        <p:txBody>
          <a:bodyPr wrap="square" lIns="0" tIns="0" rIns="0" bIns="0" rtlCol="0">
            <a:noAutofit/>
          </a:bodyPr>
          <a:lstStyle/>
          <a:p>
            <a:r>
              <a:rPr lang="en-US" sz="1600" dirty="0">
                <a:solidFill>
                  <a:schemeClr val="tx1"/>
                </a:solidFill>
              </a:rPr>
              <a:t>CORRECT output </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ce_sim</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cea_pw_out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"2.10 (0.99, 3.24)"           </a:t>
            </a:r>
          </a:p>
          <a:p>
            <a:r>
              <a:rPr lang="en-US" sz="1100" dirty="0">
                <a:latin typeface="Lucida Console" panose="020B0609040504020204" pitchFamily="49" charset="0"/>
              </a:rPr>
              <a:t>Incremental costs "-" "266,741 (212,816, 295,703)"  </a:t>
            </a:r>
          </a:p>
          <a:p>
            <a:r>
              <a:rPr lang="en-US" sz="1100" dirty="0">
                <a:latin typeface="Lucida Console" panose="020B0609040504020204" pitchFamily="49" charset="0"/>
              </a:rPr>
              <a:t>Incremental NMB   "-" "-161,900 (-222,852, -86,071)"</a:t>
            </a:r>
          </a:p>
          <a:p>
            <a:r>
              <a:rPr lang="en-US" sz="1100" dirty="0">
                <a:latin typeface="Lucida Console" panose="020B0609040504020204" pitchFamily="49" charset="0"/>
              </a:rPr>
              <a:t>ICER              "-" "127,212"                     </a:t>
            </a:r>
          </a:p>
          <a:p>
            <a:r>
              <a:rPr lang="en-US" sz="1100" dirty="0">
                <a:latin typeface="Lucida Console" panose="020B0609040504020204" pitchFamily="49" charset="0"/>
              </a:rPr>
              <a:t>Conclusion        "-" "Not cost-effective"</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Model is in continuous time and does not require model cycles </a:t>
            </a:r>
          </a:p>
          <a:p>
            <a:pPr lvl="1"/>
            <a:r>
              <a:rPr lang="en-US" dirty="0"/>
              <a:t>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hesim_dat</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0070C0"/>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wei_fits</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58.93819          1     0   0.000000  1.892166      0             1           2</a:t>
            </a:r>
          </a:p>
          <a:p>
            <a:r>
              <a:rPr lang="en-US" sz="800" dirty="0">
                <a:latin typeface="Lucida Console" panose="020B0609040504020204" pitchFamily="49" charset="0"/>
              </a:rPr>
              <a:t>2:    1  3      1 58.93819          1     1   0.000000  1.892166      1             2           2</a:t>
            </a:r>
          </a:p>
          <a:p>
            <a:r>
              <a:rPr lang="en-US" sz="800" dirty="0">
                <a:latin typeface="Lucida Console" panose="020B0609040504020204" pitchFamily="49" charset="0"/>
              </a:rPr>
              <a:t>3:    1  2      0 59.29979          2     0   0.000000  2.947171      1             1           1</a:t>
            </a:r>
          </a:p>
          <a:p>
            <a:r>
              <a:rPr lang="en-US" sz="800" dirty="0">
                <a:latin typeface="Lucida Console" panose="020B0609040504020204" pitchFamily="49" charset="0"/>
              </a:rPr>
              <a:t>4:    1  3      0 59.29979          2     0   0.000000  2.947171      0             2           1</a:t>
            </a:r>
          </a:p>
          <a:p>
            <a:r>
              <a:rPr lang="en-US" sz="800" dirty="0">
                <a:latin typeface="Lucida Console" panose="020B0609040504020204" pitchFamily="49" charset="0"/>
              </a:rPr>
              <a:t>5:    2  3      0 59.29979          2     1   2.947171 15.000000      0             3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1.892166</a:t>
            </a:r>
          </a:p>
          <a:p>
            <a:r>
              <a:rPr lang="en-US" sz="800" dirty="0">
                <a:latin typeface="Lucida Console" panose="020B0609040504020204" pitchFamily="49" charset="0"/>
              </a:rPr>
              <a:t>2:           New  1.892166</a:t>
            </a:r>
          </a:p>
          <a:p>
            <a:r>
              <a:rPr lang="en-US" sz="800" dirty="0">
                <a:latin typeface="Lucida Console" panose="020B0609040504020204" pitchFamily="49" charset="0"/>
              </a:rPr>
              <a:t>3:           SOC  2.947171</a:t>
            </a:r>
          </a:p>
          <a:p>
            <a:r>
              <a:rPr lang="en-US" sz="800" dirty="0">
                <a:latin typeface="Lucida Console" panose="020B0609040504020204" pitchFamily="49" charset="0"/>
              </a:rPr>
              <a:t>4:           SOC  2.947171</a:t>
            </a:r>
          </a:p>
          <a:p>
            <a:r>
              <a:rPr lang="en-US" sz="800" dirty="0">
                <a:latin typeface="Lucida Console" panose="020B0609040504020204" pitchFamily="49" charset="0"/>
              </a:rPr>
              <a:t>5:           SOC 12.052829</a:t>
            </a:r>
          </a:p>
        </p:txBody>
      </p:sp>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951032"/>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14132</TotalTime>
  <Words>12743</Words>
  <Application>Microsoft Macintosh PowerPoint</Application>
  <PresentationFormat>On-screen Show (16:9)</PresentationFormat>
  <Paragraphs>1789</Paragraphs>
  <Slides>155</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155</vt:i4>
      </vt:variant>
    </vt:vector>
  </HeadingPairs>
  <TitlesOfParts>
    <vt:vector size="16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Two methods for simulating multi-state models</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Cost-effectiveness plane</vt:lpstr>
      <vt:lpstr>Steps</vt:lpstr>
      <vt:lpstr>Complete R script</vt:lpstr>
      <vt:lpstr>Probabilistic sensitivity analysis</vt:lpstr>
      <vt:lpstr>Exercise 2: Incorporating probabilistic sensitivity analysis</vt:lpstr>
      <vt:lpstr>PowerPoint Presentation</vt:lpstr>
      <vt:lpstr>What is hesim</vt:lpstr>
      <vt:lpstr>hesim</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Simple Markov cohort model with hesim</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Semi-Markov multi-state model</vt:lpstr>
      <vt:lpstr>Exercise 4: Semi-Markov multi-state model</vt:lpstr>
      <vt:lpstr>PowerPoint Presentation</vt:lpstr>
      <vt:lpstr>Partitioned survival model</vt:lpstr>
      <vt:lpstr>Steps</vt:lpstr>
      <vt:lpstr>Demonstration: Partitioned survival model</vt:lpstr>
      <vt:lpstr>PowerPoint Presentation</vt:lpstr>
      <vt:lpstr>PowerPoint Presentation</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Cost-effectiveness acceptability curve – Pairwise comparison</vt:lpstr>
      <vt:lpstr>Cost-effectiveness acceptability curve – Pairwise comparison</vt:lpstr>
      <vt:lpstr>Cost-effectiveness acceptability curve – Pairwise comparison</vt:lpstr>
      <vt:lpstr>Cost-effectiveness acceptability frontier (CEAF)</vt:lpstr>
      <vt:lpstr>Cost-effectiveness acceptability frontier (CEAF)</vt:lpstr>
      <vt:lpstr>Cost-effectiveness acceptability frontier (CEAF)</vt:lpstr>
      <vt:lpstr>Cost-effectiveness acceptability frontier (CEAF)</vt:lpstr>
      <vt:lpstr>Value of perfect information</vt:lpstr>
      <vt:lpstr>Cost-effectiveness acceptability frontier (CEAF)</vt:lpstr>
      <vt:lpstr>Value of perfect information</vt:lpstr>
      <vt:lpstr>Value of perfect information</vt:lpstr>
      <vt:lpstr>Cost-effectiveness analysis</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995</cp:revision>
  <cp:lastPrinted>2019-06-07T19:51:54Z</cp:lastPrinted>
  <dcterms:created xsi:type="dcterms:W3CDTF">2014-12-05T18:34:48Z</dcterms:created>
  <dcterms:modified xsi:type="dcterms:W3CDTF">2020-09-23T00:07:27Z</dcterms:modified>
  <cp:category/>
</cp:coreProperties>
</file>